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1" r:id="rId4"/>
    <p:sldId id="272" r:id="rId5"/>
    <p:sldId id="273" r:id="rId6"/>
    <p:sldId id="291" r:id="rId7"/>
    <p:sldId id="292" r:id="rId8"/>
    <p:sldId id="295" r:id="rId9"/>
    <p:sldId id="296" r:id="rId10"/>
    <p:sldId id="297" r:id="rId11"/>
    <p:sldId id="301" r:id="rId12"/>
    <p:sldId id="302" r:id="rId13"/>
    <p:sldId id="293" r:id="rId14"/>
    <p:sldId id="298" r:id="rId15"/>
    <p:sldId id="299" r:id="rId16"/>
    <p:sldId id="300" r:id="rId17"/>
    <p:sldId id="303" r:id="rId18"/>
    <p:sldId id="304" r:id="rId19"/>
    <p:sldId id="305" r:id="rId20"/>
    <p:sldId id="294" r:id="rId21"/>
    <p:sldId id="308" r:id="rId22"/>
    <p:sldId id="313" r:id="rId23"/>
    <p:sldId id="310" r:id="rId24"/>
    <p:sldId id="314" r:id="rId25"/>
    <p:sldId id="315" r:id="rId26"/>
    <p:sldId id="316" r:id="rId27"/>
    <p:sldId id="317" r:id="rId28"/>
    <p:sldId id="319" r:id="rId29"/>
    <p:sldId id="309" r:id="rId30"/>
    <p:sldId id="318" r:id="rId31"/>
    <p:sldId id="311" r:id="rId32"/>
    <p:sldId id="312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98" autoAdjust="0"/>
    <p:restoredTop sz="94660"/>
  </p:normalViewPr>
  <p:slideViewPr>
    <p:cSldViewPr snapToGrid="0">
      <p:cViewPr varScale="1">
        <p:scale>
          <a:sx n="87" d="100"/>
          <a:sy n="87" d="100"/>
        </p:scale>
        <p:origin x="-78" y="-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02366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76203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28385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792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3678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306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7915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0605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4852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8381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854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37108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41123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2520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180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7202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1438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90426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2882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390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921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99499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FF898-2AC6-4F2E-A601-CD5C7C8A89BE}" type="datetimeFigureOut">
              <a:rPr lang="zh-CN" altLang="en-US" smtClean="0"/>
              <a:pPr/>
              <a:t>2015-10-19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0571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116632"/>
            <a:ext cx="12192000" cy="6741368"/>
            <a:chOff x="0" y="116632"/>
            <a:chExt cx="9144000" cy="6741368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6453336"/>
              <a:ext cx="9144000" cy="404664"/>
              <a:chOff x="0" y="6453336"/>
              <a:chExt cx="9144000" cy="404664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6453336"/>
                <a:ext cx="9144000" cy="404664"/>
              </a:xfrm>
              <a:prstGeom prst="rect">
                <a:avLst/>
              </a:prstGeom>
              <a:solidFill>
                <a:srgbClr val="003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1" name="图片 10" descr="英文 w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74008" y="6516000"/>
                <a:ext cx="2474456" cy="288032"/>
              </a:xfrm>
              <a:prstGeom prst="rect">
                <a:avLst/>
              </a:prstGeom>
            </p:spPr>
          </p:pic>
        </p:grpSp>
        <p:pic>
          <p:nvPicPr>
            <p:cNvPr id="9" name="图片 8" descr="logo标准色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1520" y="116632"/>
              <a:ext cx="1321587" cy="49934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xmlns="" val="290255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16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55694" y="3573379"/>
            <a:ext cx="8534400" cy="2394284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中国科学院国家空间中心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zh-CN" altLang="en-US" b="1" dirty="0" smtClean="0">
                <a:solidFill>
                  <a:schemeClr val="tx1"/>
                </a:solidFill>
              </a:rPr>
              <a:t>导师     ：张云华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zh-CN" altLang="en-US" b="1" dirty="0" smtClean="0">
                <a:solidFill>
                  <a:schemeClr val="tx1"/>
                </a:solidFill>
              </a:rPr>
              <a:t>报告人：李丹霜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r"/>
            <a:r>
              <a:rPr lang="en-US" altLang="zh-CN" b="1" dirty="0" smtClean="0">
                <a:solidFill>
                  <a:schemeClr val="tx1"/>
                </a:solidFill>
              </a:rPr>
              <a:t>2015.10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209800" y="897349"/>
            <a:ext cx="86410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逆合成孔径雷达成像、定标、融合研究</a:t>
            </a:r>
            <a:endParaRPr lang="en-US" altLang="zh-CN" sz="3600" b="1" dirty="0" smtClean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r>
              <a:rPr lang="zh-CN" altLang="en-US" sz="36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（中期报告）</a:t>
            </a:r>
            <a:endParaRPr lang="zh-CN" altLang="en-US" sz="3600" b="1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413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243488" y="549235"/>
            <a:ext cx="6501063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成像理论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</a:rPr>
              <a:t>rangealignment</a:t>
            </a:r>
            <a:endParaRPr lang="en-US" altLang="zh-C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73480" y="1432560"/>
            <a:ext cx="86410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互相关法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互相关法是比较简单实用的的包络对齐方法。通过匹配滤波等其他的距离压缩算法得到目标的距离像后，以第一个距离单元为参考，计算每个最新的距离单元与平均距离单元的互相关系数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rpaver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，此后，每个平均距离单元为之前已对齐的距离单元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rpalign4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的绝对值平均；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个距离单元的互相关系数 计算结束后 ，求模最大值所在的下标，对原距离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rp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像平移，得到对齐后的距离图像。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243487" y="548415"/>
            <a:ext cx="6501063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成像理论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</a:rPr>
              <a:t>rangealignment</a:t>
            </a:r>
            <a:endParaRPr lang="en-US" altLang="zh-C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73480" y="1432560"/>
            <a:ext cx="8641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 smtClean="0"/>
              <a:t>最小熵法</a:t>
            </a:r>
            <a:r>
              <a:rPr lang="zh-CN" altLang="zh-CN" dirty="0" smtClean="0"/>
              <a:t>：</a:t>
            </a:r>
          </a:p>
          <a:p>
            <a:r>
              <a:rPr lang="en-US" altLang="zh-CN" dirty="0" smtClean="0"/>
              <a:t>          </a:t>
            </a:r>
            <a:r>
              <a:rPr lang="zh-CN" altLang="zh-CN" dirty="0" smtClean="0"/>
              <a:t>对于</a:t>
            </a:r>
            <a:r>
              <a:rPr lang="en-US" altLang="zh-CN" dirty="0" smtClean="0"/>
              <a:t>ISAR</a:t>
            </a:r>
            <a:r>
              <a:rPr lang="zh-CN" altLang="zh-CN" dirty="0" smtClean="0"/>
              <a:t>图像，图像的熵描述了图像的混乱程度，最小熵方法可用于估计目标的速度和加速度，通过二维范围内穷尽搜索得到最小熵，达到估计参数的目的</a:t>
            </a:r>
            <a:r>
              <a:rPr lang="zh-CN" altLang="en-US" dirty="0" smtClean="0"/>
              <a:t>，最小熵法平动估计及补偿的目标函数为：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其中，</a:t>
            </a:r>
            <a:endParaRPr lang="zh-CN" altLang="en-US" dirty="0"/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1856740" y="2683193"/>
          <a:ext cx="6494780" cy="776287"/>
        </p:xfrm>
        <a:graphic>
          <a:graphicData uri="http://schemas.openxmlformats.org/presentationml/2006/ole">
            <p:oleObj spid="_x0000_s35864" name="Equation" r:id="rId3" imgW="2565400" imgH="330200" progId="Equation.DSMT4">
              <p:embed/>
            </p:oleObj>
          </a:graphicData>
        </a:graphic>
      </p:graphicFrame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3045460" y="4133532"/>
          <a:ext cx="3720638" cy="1048067"/>
        </p:xfrm>
        <a:graphic>
          <a:graphicData uri="http://schemas.openxmlformats.org/presentationml/2006/ole">
            <p:oleObj spid="_x0000_s35865" name="Equation" r:id="rId4" imgW="1803400" imgH="5080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845467" y="271707"/>
            <a:ext cx="6501063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73480" y="1219200"/>
            <a:ext cx="91287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ISAR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转速估计及定标技术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转速估计是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ISAR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成像定标技术的重要手段之一，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ISAR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图像距离向的分辨率可以由发射宽带信号得到，而方位向的分辨率则由目标的相对转动形成，当目标的转速得到估计时，目标的尺寸信息就可以精确，进而达到目标识别的效果。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此外，当相干积累角大时，对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ISAR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回波数据的处理可以结合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PFA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Polar Format Algorithm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）或者卷积后向投影技术，但是前提都是要知道角度信息，即转速的估计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早起的转速估计方法有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PPP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Prominent Point Processing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），基于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PFA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或者卷积后向投影的估计方法，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Radon Detection of Lines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（基于散射点的斜率检测）、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Point Feature Extraction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（基于三角形的点特征方法估计转速）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Space Time Analysis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方法。</a:t>
            </a: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235868" y="881006"/>
            <a:ext cx="6501063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转速估计及定标技术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-- PPP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方法</a:t>
            </a:r>
            <a:endParaRPr lang="en-US" altLang="zh-C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49680" y="1737360"/>
            <a:ext cx="847344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PPP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通过特显点的跟踪确定运动参数等信息，进而补偿相位误差。在对图像进行平动粗补偿后，选取位于零多普勒处的散射点，作为第一个强散射点，通过对它的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track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，估计出目标的转速；第二个强散射点，选择多普勒较大处的散射点，用来估计转速加速度和方位向定标。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PPP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算法可以应用于转速估计，对于平动补偿后的距离像，跟踪散射点信息进行平动和转速估计，继而结合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Polar Reformatting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方法可获得聚焦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ISAR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图像。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159667" y="663594"/>
            <a:ext cx="7792053" cy="7297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转速估计及定标技术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Radon Detection of Lines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9680" y="1264920"/>
            <a:ext cx="3962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图给出了转台模型下的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ISAR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转台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几何模型。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7346" name="Picture 2" descr="rotaestmo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03520" y="1371600"/>
            <a:ext cx="658368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498933" y="469826"/>
            <a:ext cx="7792053" cy="718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转速估计及定标技术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 smtClean="0"/>
              <a:t>Radon Detection of Lines</a:t>
            </a:r>
            <a:endParaRPr lang="en-US" altLang="zh-C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98933" y="1490831"/>
            <a:ext cx="8961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对于图中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转台模型中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目标上的任一散射点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(x0,y0)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，它与雷达的距离为：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远场条件下，距离近似为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将散射点回波数据投影到距离多普勒平面上，可得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设有两个散射点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(x1,y1)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(x2,y2)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，根据上述公式可推导出两点连线的斜率为</a:t>
            </a: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从而推导出转速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03690229"/>
              </p:ext>
            </p:extLst>
          </p:nvPr>
        </p:nvGraphicFramePr>
        <p:xfrm>
          <a:off x="2547342" y="1845290"/>
          <a:ext cx="5695233" cy="659448"/>
        </p:xfrm>
        <a:graphic>
          <a:graphicData uri="http://schemas.openxmlformats.org/presentationml/2006/ole">
            <p:oleObj spid="_x0000_s34868" name="Equation" r:id="rId3" imgW="2413000" imgH="279400" progId="Equation.DSMT4">
              <p:embed/>
            </p:oleObj>
          </a:graphicData>
        </a:graphic>
      </p:graphicFrame>
      <p:graphicFrame>
        <p:nvGraphicFramePr>
          <p:cNvPr id="34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62983465"/>
              </p:ext>
            </p:extLst>
          </p:nvPr>
        </p:nvGraphicFramePr>
        <p:xfrm>
          <a:off x="2735579" y="2830811"/>
          <a:ext cx="5318760" cy="542608"/>
        </p:xfrm>
        <a:graphic>
          <a:graphicData uri="http://schemas.openxmlformats.org/presentationml/2006/ole">
            <p:oleObj spid="_x0000_s34869" name="Equation" r:id="rId4" imgW="2527300" imgH="228600" progId="Equation.DSMT4">
              <p:embed/>
            </p:oleObj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36552170"/>
              </p:ext>
            </p:extLst>
          </p:nvPr>
        </p:nvGraphicFramePr>
        <p:xfrm>
          <a:off x="3579532" y="3727352"/>
          <a:ext cx="3378074" cy="512128"/>
        </p:xfrm>
        <a:graphic>
          <a:graphicData uri="http://schemas.openxmlformats.org/presentationml/2006/ole">
            <p:oleObj spid="_x0000_s34870" name="Equation" r:id="rId5" imgW="1384300" imgH="228600" progId="Equation.DSMT4">
              <p:embed/>
            </p:oleObj>
          </a:graphicData>
        </a:graphic>
      </p:graphicFrame>
      <p:graphicFrame>
        <p:nvGraphicFramePr>
          <p:cNvPr id="348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4697502"/>
              </p:ext>
            </p:extLst>
          </p:nvPr>
        </p:nvGraphicFramePr>
        <p:xfrm>
          <a:off x="2938632" y="4583655"/>
          <a:ext cx="4468444" cy="807719"/>
        </p:xfrm>
        <a:graphic>
          <a:graphicData uri="http://schemas.openxmlformats.org/presentationml/2006/ole">
            <p:oleObj spid="_x0000_s34871" name="Equation" r:id="rId6" imgW="2679700" imgH="431800" progId="Equation.DSMT4">
              <p:embed/>
            </p:oleObj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92106348"/>
              </p:ext>
            </p:extLst>
          </p:nvPr>
        </p:nvGraphicFramePr>
        <p:xfrm>
          <a:off x="3760396" y="5735564"/>
          <a:ext cx="2722880" cy="559163"/>
        </p:xfrm>
        <a:graphic>
          <a:graphicData uri="http://schemas.openxmlformats.org/presentationml/2006/ole">
            <p:oleObj spid="_x0000_s34872" name="Equation" r:id="rId7" imgW="1422400" imgH="2921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199973" y="509348"/>
            <a:ext cx="7792053" cy="718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转速估计及定标技术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en-US" altLang="zh-CN" sz="2400" dirty="0" smtClean="0"/>
              <a:t>Point Feature Extraction</a:t>
            </a:r>
            <a:endParaRPr lang="en-US" altLang="zh-C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615440" y="1066801"/>
            <a:ext cx="89611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Radon Detection of Lines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的理论基础上，进一步探索三个散射点之间的特征关系，假设三个散射点的距离多普勒平面的坐标分别为：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(X1,Y1)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(X2,Y2)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(X3,Y3)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，则有观测矩阵：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则观测矩阵可以表示为：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的常数矩阵，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矩阵为坐标逆时针旋转矩阵，即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6871" name="Object 7"/>
          <p:cNvGraphicFramePr>
            <a:graphicFrameLocks noChangeAspect="1"/>
          </p:cNvGraphicFramePr>
          <p:nvPr/>
        </p:nvGraphicFramePr>
        <p:xfrm>
          <a:off x="2514600" y="2408873"/>
          <a:ext cx="5625362" cy="898208"/>
        </p:xfrm>
        <a:graphic>
          <a:graphicData uri="http://schemas.openxmlformats.org/presentationml/2006/ole">
            <p:oleObj spid="_x0000_s36902" name="Equation" r:id="rId3" imgW="2743200" imgH="482600" progId="Equation.DSMT4">
              <p:embed/>
            </p:oleObj>
          </a:graphicData>
        </a:graphic>
      </p:graphicFrame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687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12453577"/>
              </p:ext>
            </p:extLst>
          </p:nvPr>
        </p:nvGraphicFramePr>
        <p:xfrm>
          <a:off x="3635188" y="3977075"/>
          <a:ext cx="2654935" cy="365760"/>
        </p:xfrm>
        <a:graphic>
          <a:graphicData uri="http://schemas.openxmlformats.org/presentationml/2006/ole">
            <p:oleObj spid="_x0000_s36903" name="Equation" r:id="rId4" imgW="1079500" imgH="228600" progId="Equation.DSMT4">
              <p:embed/>
            </p:oleObj>
          </a:graphicData>
        </a:graphic>
      </p:graphicFrame>
      <p:graphicFrame>
        <p:nvGraphicFramePr>
          <p:cNvPr id="36874" name="Object 10"/>
          <p:cNvGraphicFramePr>
            <a:graphicFrameLocks noChangeAspect="1"/>
          </p:cNvGraphicFramePr>
          <p:nvPr/>
        </p:nvGraphicFramePr>
        <p:xfrm>
          <a:off x="3261360" y="5441631"/>
          <a:ext cx="3634941" cy="822189"/>
        </p:xfrm>
        <a:graphic>
          <a:graphicData uri="http://schemas.openxmlformats.org/presentationml/2006/ole">
            <p:oleObj spid="_x0000_s36904" name="Equation" r:id="rId5" imgW="2133600" imgH="4826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068227" y="590851"/>
            <a:ext cx="7792053" cy="718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转速估计及定标技术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en-US" altLang="zh-CN" sz="2400" dirty="0" smtClean="0"/>
              <a:t>Point Feature Extraction</a:t>
            </a:r>
            <a:endParaRPr lang="en-US" altLang="zh-C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615440" y="1991958"/>
            <a:ext cx="89611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对于两个观测时刻，</a:t>
            </a:r>
            <a:r>
              <a:rPr lang="en-US" altLang="zh-CN" dirty="0" smtClean="0"/>
              <a:t>t1</a:t>
            </a:r>
            <a:r>
              <a:rPr lang="zh-CN" altLang="zh-CN" dirty="0" smtClean="0"/>
              <a:t>和</a:t>
            </a:r>
            <a:r>
              <a:rPr lang="en-US" altLang="zh-CN" dirty="0" smtClean="0"/>
              <a:t>t2</a:t>
            </a:r>
            <a:r>
              <a:rPr lang="zh-CN" altLang="zh-CN" dirty="0" smtClean="0"/>
              <a:t>，有两个观测矩阵，则可推导出</a:t>
            </a:r>
            <a:r>
              <a:rPr lang="en-US" altLang="zh-CN" dirty="0" smtClean="0"/>
              <a:t>H</a:t>
            </a:r>
            <a:r>
              <a:rPr lang="zh-CN" altLang="zh-CN" dirty="0" smtClean="0"/>
              <a:t>矩阵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zh-CN" dirty="0" smtClean="0"/>
              <a:t>观察可知，</a:t>
            </a:r>
            <a:r>
              <a:rPr lang="en-US" altLang="zh-CN" dirty="0" smtClean="0"/>
              <a:t>H</a:t>
            </a:r>
            <a:r>
              <a:rPr lang="zh-CN" altLang="zh-CN" dirty="0" smtClean="0"/>
              <a:t>矩阵的行列式的绝对值为</a:t>
            </a:r>
            <a:r>
              <a:rPr lang="en-US" altLang="zh-CN" dirty="0" smtClean="0"/>
              <a:t>1</a:t>
            </a:r>
            <a:r>
              <a:rPr lang="zh-CN" altLang="zh-CN" dirty="0" smtClean="0"/>
              <a:t>，从而推导出不同时刻的角度差为</a:t>
            </a:r>
            <a:endParaRPr lang="en-US" altLang="zh-CN" dirty="0" smtClean="0"/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dirty="0" smtClean="0"/>
              <a:t>其中，</a:t>
            </a:r>
            <a:r>
              <a:rPr lang="en-US" altLang="zh-CN" dirty="0" smtClean="0"/>
              <a:t>h1</a:t>
            </a:r>
            <a:r>
              <a:rPr lang="zh-CN" altLang="zh-CN" dirty="0" smtClean="0"/>
              <a:t>，</a:t>
            </a:r>
            <a:r>
              <a:rPr lang="en-US" altLang="zh-CN" dirty="0" smtClean="0"/>
              <a:t>h2</a:t>
            </a:r>
            <a:r>
              <a:rPr lang="zh-CN" altLang="zh-CN" dirty="0" smtClean="0"/>
              <a:t>，</a:t>
            </a:r>
            <a:r>
              <a:rPr lang="en-US" altLang="zh-CN" dirty="0" smtClean="0"/>
              <a:t>h3</a:t>
            </a:r>
            <a:r>
              <a:rPr lang="zh-CN" altLang="zh-CN" dirty="0" smtClean="0"/>
              <a:t>，</a:t>
            </a:r>
            <a:r>
              <a:rPr lang="en-US" altLang="zh-CN" dirty="0" smtClean="0"/>
              <a:t>h4</a:t>
            </a:r>
            <a:r>
              <a:rPr lang="zh-CN" altLang="zh-CN" dirty="0" smtClean="0"/>
              <a:t>分别对应</a:t>
            </a:r>
            <a:r>
              <a:rPr lang="en-US" altLang="zh-CN" dirty="0" smtClean="0"/>
              <a:t>H</a:t>
            </a:r>
            <a:r>
              <a:rPr lang="zh-CN" altLang="zh-CN" dirty="0" smtClean="0"/>
              <a:t>矩阵的四个元素。根据</a:t>
            </a:r>
            <a:r>
              <a:rPr lang="en-US" altLang="zh-CN" dirty="0" smtClean="0"/>
              <a:t>t1 </a:t>
            </a:r>
            <a:r>
              <a:rPr lang="zh-CN" altLang="zh-CN" dirty="0" smtClean="0"/>
              <a:t>和</a:t>
            </a:r>
            <a:r>
              <a:rPr lang="en-US" altLang="zh-CN" dirty="0" smtClean="0"/>
              <a:t>t2</a:t>
            </a:r>
            <a:r>
              <a:rPr lang="zh-CN" altLang="zh-CN" dirty="0" smtClean="0"/>
              <a:t>的相干积累时间差，可以估计出目标的转速。此方法比两点斜率法的鲁棒性稍高，</a:t>
            </a: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10155581"/>
              </p:ext>
            </p:extLst>
          </p:nvPr>
        </p:nvGraphicFramePr>
        <p:xfrm>
          <a:off x="3510578" y="3862798"/>
          <a:ext cx="3260403" cy="362267"/>
        </p:xfrm>
        <a:graphic>
          <a:graphicData uri="http://schemas.openxmlformats.org/presentationml/2006/ole">
            <p:oleObj spid="_x0000_s49178" name="Equation" r:id="rId3" imgW="1828800" imgH="203200" progId="Equation.DSMT4">
              <p:embed/>
            </p:oleObj>
          </a:graphicData>
        </a:graphic>
      </p:graphicFrame>
      <p:graphicFrame>
        <p:nvGraphicFramePr>
          <p:cNvPr id="4915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88315768"/>
              </p:ext>
            </p:extLst>
          </p:nvPr>
        </p:nvGraphicFramePr>
        <p:xfrm>
          <a:off x="2746955" y="2500462"/>
          <a:ext cx="4706937" cy="763587"/>
        </p:xfrm>
        <a:graphic>
          <a:graphicData uri="http://schemas.openxmlformats.org/presentationml/2006/ole">
            <p:oleObj spid="_x0000_s49179" name="Equation" r:id="rId4" imgW="3378200" imgH="4572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579438"/>
            <a:ext cx="7345680" cy="944562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 smtClean="0"/>
              <a:t>ISAR</a:t>
            </a:r>
            <a:r>
              <a:rPr lang="zh-CN" altLang="en-US" sz="2800" dirty="0" smtClean="0"/>
              <a:t>自聚焦技术简介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432560" y="1447800"/>
            <a:ext cx="89611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 smtClean="0"/>
              <a:t>         </a:t>
            </a:r>
            <a:r>
              <a:rPr lang="zh-CN" altLang="zh-CN" dirty="0" smtClean="0"/>
              <a:t>相位误差是图像散焦的根源，平动补偿的不完全、目标转动导致的距离徙动，距离像方位向的耦合等都会是图像模糊。相位误差的补偿是图像聚焦的主要途径。</a:t>
            </a:r>
          </a:p>
          <a:p>
            <a:pPr>
              <a:buNone/>
            </a:pPr>
            <a:r>
              <a:rPr lang="en-US" altLang="zh-CN" dirty="0" smtClean="0"/>
              <a:t>       </a:t>
            </a:r>
          </a:p>
          <a:p>
            <a:pPr>
              <a:buNone/>
            </a:pPr>
            <a:r>
              <a:rPr lang="en-US" altLang="zh-CN" dirty="0" smtClean="0"/>
              <a:t>        </a:t>
            </a:r>
            <a:r>
              <a:rPr lang="zh-CN" altLang="zh-CN" dirty="0" smtClean="0"/>
              <a:t>常见的自聚焦算法有： </a:t>
            </a:r>
            <a:r>
              <a:rPr lang="en-US" altLang="zh-CN" dirty="0" smtClean="0"/>
              <a:t>PPP</a:t>
            </a:r>
            <a:r>
              <a:rPr lang="zh-CN" altLang="zh-CN" dirty="0" smtClean="0"/>
              <a:t>（</a:t>
            </a:r>
            <a:r>
              <a:rPr lang="en-US" altLang="zh-CN" dirty="0" smtClean="0"/>
              <a:t>Prominent Point Processing</a:t>
            </a:r>
            <a:r>
              <a:rPr lang="zh-CN" altLang="zh-CN" dirty="0" smtClean="0"/>
              <a:t>）、</a:t>
            </a:r>
            <a:r>
              <a:rPr lang="en-US" altLang="zh-CN" dirty="0" smtClean="0"/>
              <a:t>JTF</a:t>
            </a:r>
            <a:r>
              <a:rPr lang="zh-CN" altLang="zh-CN" dirty="0" smtClean="0"/>
              <a:t>（</a:t>
            </a:r>
            <a:r>
              <a:rPr lang="en-US" altLang="zh-CN" dirty="0" smtClean="0"/>
              <a:t>Joint Time Frequency</a:t>
            </a:r>
            <a:r>
              <a:rPr lang="zh-CN" altLang="zh-CN" dirty="0" smtClean="0"/>
              <a:t>）、</a:t>
            </a:r>
            <a:r>
              <a:rPr lang="en-US" altLang="zh-CN" dirty="0" smtClean="0"/>
              <a:t>PGA(Phase Gradient Autofocus )</a:t>
            </a:r>
            <a:r>
              <a:rPr lang="zh-CN" altLang="zh-CN" dirty="0" smtClean="0"/>
              <a:t>、</a:t>
            </a:r>
            <a:r>
              <a:rPr lang="en-US" altLang="zh-CN" dirty="0" err="1" smtClean="0"/>
              <a:t>KeyStone</a:t>
            </a:r>
            <a:r>
              <a:rPr lang="zh-CN" altLang="zh-CN" dirty="0" smtClean="0"/>
              <a:t>等。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</a:t>
            </a:r>
            <a:r>
              <a:rPr lang="zh-CN" altLang="zh-CN" dirty="0" smtClean="0"/>
              <a:t>极坐标算法是从波数域的角度对回波信号成像，常用的有最近邻插值、二次插值等方法。当相干积累角度过大时，理论上，方位向的分辨率更高，但实际是确导致图像的距离走动</a:t>
            </a:r>
            <a:r>
              <a:rPr lang="zh-CN" altLang="en-US" dirty="0" smtClean="0"/>
              <a:t>，</a:t>
            </a:r>
            <a:r>
              <a:rPr lang="zh-CN" altLang="zh-CN" dirty="0" smtClean="0"/>
              <a:t>相位误差增大，散焦等问题。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r>
              <a:rPr lang="en-US" altLang="zh-CN" dirty="0" smtClean="0"/>
              <a:t>         1994</a:t>
            </a:r>
            <a:r>
              <a:rPr lang="zh-CN" altLang="zh-CN" dirty="0" smtClean="0"/>
              <a:t>年，</a:t>
            </a:r>
            <a:r>
              <a:rPr lang="en-US" altLang="zh-CN" dirty="0" err="1" smtClean="0"/>
              <a:t>Wahl,D,E</a:t>
            </a:r>
            <a:r>
              <a:rPr lang="zh-CN" altLang="zh-CN" dirty="0" smtClean="0"/>
              <a:t>等提出了</a:t>
            </a:r>
            <a:r>
              <a:rPr lang="en-US" altLang="zh-CN" dirty="0" smtClean="0"/>
              <a:t>PGA</a:t>
            </a:r>
            <a:r>
              <a:rPr lang="zh-CN" altLang="zh-CN" dirty="0" smtClean="0"/>
              <a:t>方法，该方法适用于没有强散射点的非聚焦图像，相位校正具有鲁棒性和无参性，此方法常用与</a:t>
            </a:r>
            <a:r>
              <a:rPr lang="en-US" altLang="zh-CN" dirty="0" smtClean="0"/>
              <a:t>SAR</a:t>
            </a:r>
            <a:r>
              <a:rPr lang="zh-CN" altLang="zh-CN" dirty="0" smtClean="0"/>
              <a:t>场景中。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Keystone</a:t>
            </a:r>
            <a:r>
              <a:rPr lang="zh-CN" altLang="zh-CN" dirty="0" smtClean="0"/>
              <a:t>是由</a:t>
            </a:r>
            <a:r>
              <a:rPr lang="en-US" altLang="zh-CN" dirty="0" err="1" smtClean="0"/>
              <a:t>J.G.Yang</a:t>
            </a:r>
            <a:r>
              <a:rPr lang="zh-CN" altLang="zh-CN" dirty="0" smtClean="0"/>
              <a:t>等人提出，利用</a:t>
            </a:r>
            <a:r>
              <a:rPr lang="en-US" altLang="zh-CN" dirty="0" smtClean="0"/>
              <a:t>keystone</a:t>
            </a:r>
            <a:r>
              <a:rPr lang="zh-CN" altLang="zh-CN" dirty="0" smtClean="0"/>
              <a:t>进行距离徙动的校正，它是一个时间变量替换的过程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zh-CN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472088" y="599147"/>
            <a:ext cx="6501063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图像融合技术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3734" y="1325879"/>
            <a:ext cx="91287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二维分辨率的技术发展已经相当成熟，为了提高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目标识别的能力，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图像融合技术应运而生。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2007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年，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Zhixi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Li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研究了不同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location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图形融合问题，提出了基于坐标旋转的矩阵傅里叶变换（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Matrix Fourier Transform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图像融合方法，包括对不同角度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图像融合、不同极化方式的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图像融合，该方法基于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data-level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的信号处理。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2009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Chun-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mao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Yeh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等在转速估计的基础上提出了两个独立的观测角度的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图像融合方法，该方法主要通过散射点提取、转速估计、坐标投影实现不同观测角度的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年，西安电子科技大学的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RanXu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等提出了基于子孔径的双基站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图像融合，主要是通过提取不同双基站回波的多普勒信息、估计转速、估计夹角、坐标变换实现图像融合，该方法是基于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image-level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的图像融合方法。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2014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年，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Pengjiang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Hu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等提出了基于脉冲内不同极化通道的时间差分法的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图像融合技术。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798" y="1155032"/>
            <a:ext cx="8534400" cy="5366084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主要研究内容</a:t>
            </a:r>
            <a:endParaRPr lang="en-US" altLang="zh-CN" sz="2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课题研究背景和意义</a:t>
            </a:r>
            <a:endParaRPr lang="en-US" altLang="zh-CN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国内外发展现状</a:t>
            </a:r>
            <a:endParaRPr lang="en-US" altLang="zh-CN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lvl="2" algn="l"/>
            <a:r>
              <a:rPr lang="en-US" altLang="zh-CN" sz="18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选题方向及理论介绍</a:t>
            </a:r>
            <a:endParaRPr lang="en-US" altLang="zh-CN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lvl="2" algn="l"/>
            <a:r>
              <a:rPr lang="en-US" altLang="zh-CN" sz="18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阶段性仿真结果</a:t>
            </a:r>
            <a:endParaRPr lang="en-US" altLang="zh-CN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lvl="2" algn="l"/>
            <a:r>
              <a:rPr lang="en-US" altLang="zh-CN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目前存在问题及解决方案</a:t>
            </a:r>
            <a:endParaRPr lang="en-US" altLang="zh-CN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1800" dirty="0" smtClean="0">
                <a:solidFill>
                  <a:schemeClr val="tx1"/>
                </a:solidFill>
              </a:rPr>
              <a:t>	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845467" y="271707"/>
            <a:ext cx="6501063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86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472088" y="608856"/>
            <a:ext cx="6501063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阶段性成果  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-- 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成像仿真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8240" y="1706880"/>
            <a:ext cx="34809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1121" y="1835558"/>
            <a:ext cx="28607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小相干积累角度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成像仿真（转台模型）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简单的运动补偿方法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互相关法平动估计与补偿，补偿前成像结果如右图所示。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178" name="Picture 2" descr="E:\我的坚果云\resofmid\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7840" y="1611630"/>
            <a:ext cx="5334000" cy="400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472088" y="606986"/>
            <a:ext cx="6501063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阶段性成果  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-- 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成像仿真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8240" y="1706880"/>
            <a:ext cx="9128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12817" y="1706880"/>
            <a:ext cx="28607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 互相关法平动估计上下图所示，补偿后成像结果如右图所示。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02" name="Picture 2" descr="E:\我的坚果云\resofmid\2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804160"/>
            <a:ext cx="4572000" cy="3429000"/>
          </a:xfrm>
          <a:prstGeom prst="rect">
            <a:avLst/>
          </a:prstGeom>
          <a:noFill/>
        </p:spPr>
      </p:pic>
      <p:pic>
        <p:nvPicPr>
          <p:cNvPr id="51203" name="Picture 3" descr="E:\我的坚果云\resofmid\3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732" y="1307727"/>
            <a:ext cx="5334000" cy="4758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472088" y="606986"/>
            <a:ext cx="6501063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阶段性成果  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-- 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成像仿真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8240" y="1706880"/>
            <a:ext cx="9128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25179" y="2198609"/>
            <a:ext cx="28597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大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相干积累角度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PFA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算法仿真：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处理的实际数据：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backhoe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elevation angle 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azimuth angle 350—100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。补偿前结果如右图所示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226" name="Picture 2" descr="E:\我的坚果云\resofmid\4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2377" y="1631362"/>
            <a:ext cx="5334000" cy="400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472088" y="626562"/>
            <a:ext cx="6501063" cy="70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阶段性成果  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-- 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成像仿真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8240" y="1706880"/>
            <a:ext cx="9128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9089" y="2792845"/>
            <a:ext cx="11429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补偿后结果如右图所示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250" name="Picture 2" descr="E:\我的坚果云\resofmid\5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6480" y="1261110"/>
            <a:ext cx="9570720" cy="50947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472088" y="485964"/>
            <a:ext cx="6501063" cy="70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阶段性成果  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转速估计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8240" y="1706880"/>
            <a:ext cx="9128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10640" y="1408837"/>
            <a:ext cx="38709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Radon Detection of Lines</a:t>
            </a:r>
            <a:r>
              <a:rPr lang="zh-CN" altLang="en-US" dirty="0" smtClean="0"/>
              <a:t>方法，原始散射点模型如下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图所示，方位向定标前如右图所示：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178" name="Picture 2" descr="E:\我的坚果云\中期\resofmid\6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" y="2404110"/>
            <a:ext cx="5334000" cy="4000500"/>
          </a:xfrm>
          <a:prstGeom prst="rect">
            <a:avLst/>
          </a:prstGeom>
          <a:noFill/>
        </p:spPr>
      </p:pic>
      <p:pic>
        <p:nvPicPr>
          <p:cNvPr id="50179" name="Picture 3" descr="E:\我的坚果云\中期\resofmid\7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1971" y="1706880"/>
            <a:ext cx="6182360" cy="46367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855328" y="606987"/>
            <a:ext cx="6501063" cy="70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阶段性成果  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转速估计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8240" y="1706880"/>
            <a:ext cx="3901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80160" y="2030849"/>
            <a:ext cx="38709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Radon Detection of Lines</a:t>
            </a:r>
            <a:r>
              <a:rPr lang="zh-CN" altLang="en-US" dirty="0" smtClean="0"/>
              <a:t>方法：原始散射点模型如下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图所示，方位向定标后如右图所示：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真是转速为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0.04rad/s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，估计的转速为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0.0360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，从估计结果可见，基本反映了真是目标的尺寸信息。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02" name="Picture 2" descr="E:\我的坚果云\中期\resofmid\8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05859" y="1706880"/>
            <a:ext cx="5334000" cy="400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895670" y="606987"/>
            <a:ext cx="6501063" cy="70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阶段性成果  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图像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融合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8240" y="1706880"/>
            <a:ext cx="3901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82336" y="1291660"/>
            <a:ext cx="9712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采用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Point Feature Extraction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方法，融合两个不同角度获取的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如下图左右所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示：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02" name="Picture 2" descr="E:\我的坚果云\中期\resofmid\9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372" y="2158092"/>
            <a:ext cx="5334000" cy="4000500"/>
          </a:xfrm>
          <a:prstGeom prst="rect">
            <a:avLst/>
          </a:prstGeom>
          <a:noFill/>
        </p:spPr>
      </p:pic>
      <p:pic>
        <p:nvPicPr>
          <p:cNvPr id="51204" name="Picture 4" descr="E:\我的坚果云\中期\resofmid\10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5114" y="2212523"/>
            <a:ext cx="5334000" cy="400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923844" y="323959"/>
            <a:ext cx="6501063" cy="677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存在的问题及可能解决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方案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4440" y="2425337"/>
            <a:ext cx="3870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在估计不同方位角下的两幅图像，然后通过坐标变换、取模较大值进行融合之后（前面的右图融合到作图），结果如图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所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示：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解决方案：理论上找漏洞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226" name="Picture 2" descr="E:\我的坚果云\中期\resofmid\1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7285" y="1504949"/>
            <a:ext cx="5334000" cy="400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923844" y="323959"/>
            <a:ext cx="6501063" cy="677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存在的问题及可能解决方案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0897" y="1391194"/>
            <a:ext cx="3870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仿真实际目标场景的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chirp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一般模型，在进行平动补偿、多普勒中心法相位校正后，成的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像，栅瓣很高，如右图所示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C:\Users\angelds\AppData\Roaming\Tencent\Users\1294716853\QQ\WinTemp\RichOle\]162BJ4M8]F)~`WJ7$3`10J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1650" y="1365476"/>
            <a:ext cx="5600700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angelds\AppData\Roaming\Tencent\Users\1294716853\QQ\WinTemp\RichOle\HQI_XC(QJYXGRY7[2L28%UB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5503" y="2756126"/>
            <a:ext cx="4026354" cy="35358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838510" y="587441"/>
            <a:ext cx="6501063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可能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解决方案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29840" y="1630680"/>
            <a:ext cx="72847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Kestone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Keystone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是由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J.G.Yang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等人提出，利用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keystone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进行距离徙动的校正，它是一个时间变量替换的过程，替换公式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如下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其中，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是发射信号的载频，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是发射信号的慢时间索引，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是变换后的时间坐标。</a:t>
            </a:r>
          </a:p>
          <a:p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为了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得到变换后的时间坐标，逆变换后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keystone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变换实质上是把一个频率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时间空间映射到另一个频率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时间空间，以解耦空间的两个分量，使得空间分量独立，即解缠距离快时间和方位慢时间。</a:t>
            </a: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5500370" y="2243772"/>
          <a:ext cx="1555750" cy="699213"/>
        </p:xfrm>
        <a:graphic>
          <a:graphicData uri="http://schemas.openxmlformats.org/presentationml/2006/ole">
            <p:oleObj spid="_x0000_s50178" name="Equation" r:id="rId3" imgW="1130040" imgH="507960" progId="Equation.DSMT4">
              <p:embed/>
            </p:oleObj>
          </a:graphicData>
        </a:graphic>
      </p:graphicFrame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5537199" y="3920172"/>
          <a:ext cx="1668715" cy="758507"/>
        </p:xfrm>
        <a:graphic>
          <a:graphicData uri="http://schemas.openxmlformats.org/presentationml/2006/ole">
            <p:oleObj spid="_x0000_s50179" name="Equation" r:id="rId4" imgW="1117440" imgH="50796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845466" y="662347"/>
            <a:ext cx="6501063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课题研究背景和意义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03120" y="1661160"/>
            <a:ext cx="83972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 20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世纪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年代，无线电发展史上一里程碑的事件：雷达（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Radio Detection and Ranging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）的发明。其中，合成孔径雷达是一种成像雷达，在军用和民用上得到蓬勃发展，而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Inverse Synthetic Aperture Radar(ISAR)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年代得到迅速的发展，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SAR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的基本原理相同，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SAR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是雷达平台相对运动得到合成孔径，从而对目标区域成像，而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是观测非合作运动目标，根据目标的相对运动成像，二者都可以对目标进行高分辨成像。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相比于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SAR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，从自身角度考虑，如平台的搭建等等，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方位向分辨的获取更容易，因此对战场目标、战略防御、精确制导、防空反导方面的应用等日益广泛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722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472087" y="285192"/>
            <a:ext cx="6501063" cy="64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学年总结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8239" y="928782"/>
            <a:ext cx="9128760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99"/>
              </a:buClr>
              <a:buSzPct val="80000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◆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政治思想及道德品质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buClr>
                <a:srgbClr val="000099"/>
              </a:buClr>
              <a:buSzPct val="80000"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遵纪守法，严格遵守各项规章制度和工作纪律，无违法违纪行为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身心健康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0099"/>
              </a:buClr>
              <a:buSzPct val="80000"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科研项目及课程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态度端正，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目的明确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0099"/>
              </a:buClr>
              <a:buSzPct val="80000"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尊敬师长，团结同学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0099"/>
              </a:buClr>
              <a:buSzPct val="80000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0099"/>
              </a:buClr>
              <a:buSzPct val="80000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◆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课程学习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0099"/>
              </a:buClr>
              <a:buSzPct val="80000"/>
              <a:defRPr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课程完成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36.5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总学分，学位课完成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学分；按计划达到硕士生毕业要求学分，成绩优秀。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0099"/>
              </a:buClr>
              <a:buSzPct val="80000"/>
              <a:defRPr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◆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学术报告和社会实践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“中国微波遥感四十年” 系列报告会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《Linear separation of the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ciscous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interaction 》——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Ranmon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Lopez</a:t>
            </a:r>
          </a:p>
          <a:p>
            <a:pPr>
              <a:buFontTx/>
              <a:buNone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《Linear separation of the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ciscous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interaction 》——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Ranmon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Lopez</a:t>
            </a:r>
          </a:p>
          <a:p>
            <a:pPr>
              <a:buFontTx/>
              <a:buNone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Voyagerlin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interstella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space: what is it like out there》     —— John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W.Belcher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◆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参加集体活动情况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参加空间中心羽毛球比赛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参加研究生部组织的春游、秋游活动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119787" y="2740587"/>
            <a:ext cx="6501063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谢谢各位老师同学批评指正！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710997" y="540648"/>
            <a:ext cx="6501063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国内外发展现状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1722120"/>
            <a:ext cx="91287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1980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年，美国的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CHUANG-CHING CHEN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HARRY C.ANDREWS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发表了真实飞机成像的处理结果，之后，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的二维成像算法，距离向包络对齐、相位校正、散射点估计、转速估计、自聚焦处理等方面，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许多国家研究人员陆续发表了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成像的研究工作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V.C Chen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Jian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Li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等利用微多普勒分析法获得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成像结果，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M.Martorella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等学者开展了海上舰船目标的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成像研究，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世纪初，美国开始研制并投入使用“巨无霸”雷达，俄罗斯研制了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Ruza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相控阵雷达，工作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波段，该雷达已经跟踪了卫星及轨道飞行器及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想。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</a:rPr>
            </a:b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国内，北京航空航天大学、西电邢孟道等人、国防科技大学都对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成像作出了突出贡献，近几年，空间科学中心对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成像也进行了成功的实验，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年，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CanFeng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等人提出压缩感知的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成像算法。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845467" y="271707"/>
            <a:ext cx="6501063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选题方向与理论介绍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1722120"/>
            <a:ext cx="91287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主要负责如下技术的研究与仿真实现：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研究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成像的理论及仿真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研究并仿真实现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转速估计及定标技术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3. 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自聚焦技术简介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 startAt="4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研究并仿真实现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图像融合技术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052987" y="439347"/>
            <a:ext cx="6501063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理论介绍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2595" y="1959428"/>
            <a:ext cx="4038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成像的理论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几何模型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逆合成孔径雷达即观测平台不动，而目标运动的场景。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ISAR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的目标一般是非合作目标，目标的运动可以是作匀速运动、转动、机动等复杂运动。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图给出了平面运动场景的几何模型</a:t>
            </a:r>
            <a:r>
              <a:rPr lang="zh-CN" altLang="zh-CN" dirty="0" smtClean="0"/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图片 12" descr="C:\Users\angelds\AppData\Roaming\Tencent\Users\1294716853\QQ\WinTemp\RichOle\{_}X]XE1}([`KN2TN%%4)~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32120" y="1203960"/>
            <a:ext cx="6446520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57587" y="911787"/>
            <a:ext cx="4789773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成像的理论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–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散射点模型</a:t>
            </a:r>
            <a:endParaRPr lang="en-US" altLang="zh-C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82040" y="2667000"/>
            <a:ext cx="3855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由于观测场景或者目标离雷达距离足够大，入射电磁波可以近似为平面波，从而目标可以看做是无数个独立的散射点组成的模型，回波数据是每个散射点回波的叠加。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3" name="Picture 1" descr="C:\Documents and Settings\Danshuang Lee\Application Data\Tencent\Users\1294716853\QQ\WinTemp\RichOle\XLIG7W8AWOXGQC7EE73~K3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4960" y="1524000"/>
            <a:ext cx="4362450" cy="3781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778667" y="685800"/>
            <a:ext cx="6501063" cy="6063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成像的理论 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二维分辨率</a:t>
            </a:r>
            <a:endParaRPr lang="en-US" altLang="zh-C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691640" y="1493520"/>
            <a:ext cx="8656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距离分辨率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距离方向的分辨率由雷达回波的距离压缩实现，比较常用的方法是匹配滤波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设发射信号的带宽为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，则距离向分辨率为：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带宽为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600MHz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的信号，分辨率可达到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0.25m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，对于现实中的飞机等目标的成像是满足分辨率要求的。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方位向分辨率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方位向分辨率和目标的转动积累角度有关， 设相干积累时间内，目标转动了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（弧度），则目标的方位分辨率为：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其中，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为发射信号载波对应的波长，可见，当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=0.03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，目标转动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度时，方位向分辨率可以达到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0.28m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145" name="Object 97"/>
          <p:cNvGraphicFramePr>
            <a:graphicFrameLocks noChangeAspect="1"/>
          </p:cNvGraphicFramePr>
          <p:nvPr/>
        </p:nvGraphicFramePr>
        <p:xfrm>
          <a:off x="4658359" y="2347913"/>
          <a:ext cx="2550161" cy="469508"/>
        </p:xfrm>
        <a:graphic>
          <a:graphicData uri="http://schemas.openxmlformats.org/presentationml/2006/ole">
            <p:oleObj spid="_x0000_s2165" name="Equation" r:id="rId3" imgW="710891" imgH="177723" progId="Equation.DSMT4">
              <p:embed/>
            </p:oleObj>
          </a:graphicData>
        </a:graphic>
      </p:graphicFrame>
      <p:graphicFrame>
        <p:nvGraphicFramePr>
          <p:cNvPr id="2146" name="Object 98"/>
          <p:cNvGraphicFramePr>
            <a:graphicFrameLocks noChangeAspect="1"/>
          </p:cNvGraphicFramePr>
          <p:nvPr/>
        </p:nvGraphicFramePr>
        <p:xfrm>
          <a:off x="4754880" y="4517072"/>
          <a:ext cx="2118360" cy="496887"/>
        </p:xfrm>
        <a:graphic>
          <a:graphicData uri="http://schemas.openxmlformats.org/presentationml/2006/ole">
            <p:oleObj spid="_x0000_s2166" name="Equation" r:id="rId4" imgW="761669" imgH="228501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321467" y="439347"/>
            <a:ext cx="6501063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成像理论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</a:rPr>
              <a:t>rangealignment</a:t>
            </a:r>
            <a:endParaRPr lang="en-US" altLang="zh-C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73480" y="1432560"/>
            <a:ext cx="86410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目标的运动可分解为雷达视线的运动（目标相对转动中心和雷达观测点的连线），也即平动（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Translation Motion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）和垂直于雷达视线的运动，即方位向的运动。平动对于雷达图像的二维分辨没有贡献，而方位向的运动是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ISAR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图像导致了图像方位向的分辨，因此平动分量需要补偿掉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常见的平动补偿的方法有互相关法、最小熵法、邢孟道等提出的最小熵法、模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法。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双抬头版式[中文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3682</TotalTime>
  <Words>2365</Words>
  <Application>Microsoft Office PowerPoint</Application>
  <PresentationFormat>自定义</PresentationFormat>
  <Paragraphs>288</Paragraphs>
  <Slides>31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35" baseType="lpstr">
      <vt:lpstr>Office 主题</vt:lpstr>
      <vt:lpstr>双抬头版式[中文]</vt:lpstr>
      <vt:lpstr>Equation</vt:lpstr>
      <vt:lpstr>MathType 6.0 Equation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ISAR自聚焦技术简介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lzp</dc:creator>
  <cp:lastModifiedBy>Danshuang Lee</cp:lastModifiedBy>
  <cp:revision>165</cp:revision>
  <dcterms:created xsi:type="dcterms:W3CDTF">2015-04-29T02:14:07Z</dcterms:created>
  <dcterms:modified xsi:type="dcterms:W3CDTF">2015-10-19T02:58:15Z</dcterms:modified>
</cp:coreProperties>
</file>